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5"/>
  </p:notesMasterIdLst>
  <p:sldIdLst>
    <p:sldId id="787" r:id="rId2"/>
    <p:sldId id="256" r:id="rId3"/>
    <p:sldId id="600" r:id="rId4"/>
    <p:sldId id="461" r:id="rId5"/>
    <p:sldId id="681" r:id="rId6"/>
    <p:sldId id="788" r:id="rId7"/>
    <p:sldId id="682" r:id="rId8"/>
    <p:sldId id="705" r:id="rId9"/>
    <p:sldId id="698" r:id="rId10"/>
    <p:sldId id="699" r:id="rId11"/>
    <p:sldId id="700" r:id="rId12"/>
    <p:sldId id="701" r:id="rId13"/>
    <p:sldId id="702" r:id="rId14"/>
    <p:sldId id="703" r:id="rId15"/>
    <p:sldId id="704" r:id="rId16"/>
    <p:sldId id="683" r:id="rId17"/>
    <p:sldId id="507" r:id="rId18"/>
    <p:sldId id="675" r:id="rId19"/>
    <p:sldId id="676" r:id="rId20"/>
    <p:sldId id="621" r:id="rId21"/>
    <p:sldId id="677" r:id="rId22"/>
    <p:sldId id="690" r:id="rId23"/>
    <p:sldId id="498" r:id="rId24"/>
    <p:sldId id="623" r:id="rId25"/>
    <p:sldId id="499" r:id="rId26"/>
    <p:sldId id="501" r:id="rId27"/>
    <p:sldId id="624" r:id="rId28"/>
    <p:sldId id="685" r:id="rId29"/>
    <p:sldId id="706" r:id="rId30"/>
    <p:sldId id="716" r:id="rId31"/>
    <p:sldId id="750" r:id="rId32"/>
    <p:sldId id="707" r:id="rId33"/>
    <p:sldId id="710" r:id="rId34"/>
    <p:sldId id="717" r:id="rId35"/>
    <p:sldId id="718" r:id="rId36"/>
    <p:sldId id="709" r:id="rId37"/>
    <p:sldId id="711" r:id="rId38"/>
    <p:sldId id="712" r:id="rId39"/>
    <p:sldId id="713" r:id="rId40"/>
    <p:sldId id="714" r:id="rId41"/>
    <p:sldId id="715" r:id="rId42"/>
    <p:sldId id="719" r:id="rId43"/>
    <p:sldId id="785" r:id="rId44"/>
    <p:sldId id="691" r:id="rId45"/>
    <p:sldId id="637" r:id="rId46"/>
    <p:sldId id="638" r:id="rId47"/>
    <p:sldId id="639" r:id="rId48"/>
    <p:sldId id="720" r:id="rId49"/>
    <p:sldId id="786" r:id="rId50"/>
    <p:sldId id="751" r:id="rId51"/>
    <p:sldId id="752" r:id="rId52"/>
    <p:sldId id="754" r:id="rId53"/>
    <p:sldId id="755" r:id="rId54"/>
    <p:sldId id="756" r:id="rId55"/>
    <p:sldId id="784" r:id="rId56"/>
    <p:sldId id="757" r:id="rId57"/>
    <p:sldId id="780" r:id="rId58"/>
    <p:sldId id="770" r:id="rId59"/>
    <p:sldId id="781" r:id="rId60"/>
    <p:sldId id="772" r:id="rId61"/>
    <p:sldId id="775" r:id="rId62"/>
    <p:sldId id="777" r:id="rId63"/>
    <p:sldId id="773" r:id="rId64"/>
    <p:sldId id="771" r:id="rId65"/>
    <p:sldId id="776" r:id="rId66"/>
    <p:sldId id="778" r:id="rId67"/>
    <p:sldId id="779" r:id="rId68"/>
    <p:sldId id="774" r:id="rId69"/>
    <p:sldId id="782" r:id="rId70"/>
    <p:sldId id="783" r:id="rId71"/>
    <p:sldId id="753" r:id="rId72"/>
    <p:sldId id="627" r:id="rId73"/>
    <p:sldId id="721" r:id="rId74"/>
    <p:sldId id="722" r:id="rId75"/>
    <p:sldId id="618" r:id="rId76"/>
    <p:sldId id="617" r:id="rId77"/>
    <p:sldId id="790" r:id="rId78"/>
    <p:sldId id="791" r:id="rId79"/>
    <p:sldId id="729" r:id="rId80"/>
    <p:sldId id="723" r:id="rId81"/>
    <p:sldId id="654" r:id="rId82"/>
    <p:sldId id="792" r:id="rId83"/>
    <p:sldId id="793" r:id="rId84"/>
    <p:sldId id="795" r:id="rId85"/>
    <p:sldId id="794" r:id="rId86"/>
    <p:sldId id="641" r:id="rId87"/>
    <p:sldId id="769" r:id="rId88"/>
    <p:sldId id="735" r:id="rId89"/>
    <p:sldId id="762" r:id="rId90"/>
    <p:sldId id="763" r:id="rId91"/>
    <p:sldId id="796" r:id="rId92"/>
    <p:sldId id="732" r:id="rId93"/>
    <p:sldId id="764" r:id="rId94"/>
    <p:sldId id="733" r:id="rId95"/>
    <p:sldId id="734" r:id="rId96"/>
    <p:sldId id="647" r:id="rId97"/>
    <p:sldId id="645" r:id="rId98"/>
    <p:sldId id="646" r:id="rId99"/>
    <p:sldId id="574" r:id="rId100"/>
    <p:sldId id="766" r:id="rId101"/>
    <p:sldId id="767" r:id="rId102"/>
    <p:sldId id="768" r:id="rId103"/>
    <p:sldId id="693" r:id="rId104"/>
    <p:sldId id="736" r:id="rId105"/>
    <p:sldId id="737" r:id="rId106"/>
    <p:sldId id="744" r:id="rId107"/>
    <p:sldId id="743" r:id="rId108"/>
    <p:sldId id="745" r:id="rId109"/>
    <p:sldId id="746" r:id="rId110"/>
    <p:sldId id="747" r:id="rId111"/>
    <p:sldId id="748" r:id="rId112"/>
    <p:sldId id="738" r:id="rId113"/>
    <p:sldId id="749" r:id="rId114"/>
    <p:sldId id="495" r:id="rId115"/>
    <p:sldId id="741" r:id="rId116"/>
    <p:sldId id="742" r:id="rId117"/>
    <p:sldId id="739" r:id="rId118"/>
    <p:sldId id="694" r:id="rId119"/>
    <p:sldId id="740" r:id="rId120"/>
    <p:sldId id="416" r:id="rId121"/>
    <p:sldId id="797" r:id="rId122"/>
    <p:sldId id="799" r:id="rId123"/>
    <p:sldId id="800" r:id="rId124"/>
  </p:sldIdLst>
  <p:sldSz cx="12192000" cy="6858000"/>
  <p:notesSz cx="6858000" cy="9144000"/>
  <p:embeddedFontLst>
    <p:embeddedFont>
      <p:font typeface="Century" panose="02040604050505020304" pitchFamily="18" charset="0"/>
      <p:regular r:id="rId126"/>
    </p:embeddedFont>
    <p:embeddedFont>
      <p:font typeface="Roboto" panose="020B0604020202020204" charset="0"/>
      <p:regular r:id="rId127"/>
    </p:embeddedFont>
    <p:embeddedFont>
      <p:font typeface="Calibri Light" panose="020F0302020204030204" pitchFamily="34" charset="0"/>
      <p:regular r:id="rId128"/>
      <p:italic r:id="rId129"/>
    </p:embeddedFont>
    <p:embeddedFont>
      <p:font typeface="Calibri" panose="020F0502020204030204" pitchFamily="34" charset="0"/>
      <p:regular r:id="rId130"/>
      <p:bold r:id="rId131"/>
      <p:italic r:id="rId132"/>
      <p:boldItalic r:id="rId1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81182" autoAdjust="0"/>
  </p:normalViewPr>
  <p:slideViewPr>
    <p:cSldViewPr snapToGrid="0">
      <p:cViewPr varScale="1">
        <p:scale>
          <a:sx n="78" d="100"/>
          <a:sy n="78" d="100"/>
        </p:scale>
        <p:origin x="1044"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2019-09-04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a:t>
            </a:r>
            <a:r>
              <a:rPr lang="en-US" baseline="0" dirty="0" smtClean="0"/>
              <a:t> going to </a:t>
            </a:r>
          </a:p>
          <a:p>
            <a:pPr marL="171450" indent="-171450">
              <a:buFontTx/>
              <a:buChar char="-"/>
            </a:pPr>
            <a:r>
              <a:rPr lang="en-US" baseline="0" dirty="0" smtClean="0"/>
              <a:t>Very briefly describe the background we are coming from</a:t>
            </a:r>
          </a:p>
          <a:p>
            <a:pPr marL="171450" indent="-171450">
              <a:buFontTx/>
              <a:buChar char="-"/>
            </a:pPr>
            <a:r>
              <a:rPr lang="en-US" baseline="0" dirty="0" smtClean="0"/>
              <a:t> Make note of the various elements of progress (and the broader picture) of open science</a:t>
            </a:r>
          </a:p>
          <a:p>
            <a:pPr marL="171450" indent="-171450">
              <a:buFontTx/>
              <a:buChar char="-"/>
            </a:pPr>
            <a:r>
              <a:rPr lang="en-US" baseline="0" dirty="0" smtClean="0"/>
              <a:t>Describe some of the ongoing challenges</a:t>
            </a:r>
          </a:p>
          <a:p>
            <a:pPr marL="171450" indent="-171450">
              <a:buFontTx/>
              <a:buChar char="-"/>
            </a:pPr>
            <a:r>
              <a:rPr lang="en-US" baseline="0" dirty="0" smtClean="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2421025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84</a:t>
            </a:fld>
            <a:endParaRPr lang="de-DE"/>
          </a:p>
        </p:txBody>
      </p:sp>
    </p:spTree>
    <p:extLst>
      <p:ext uri="{BB962C8B-B14F-4D97-AF65-F5344CB8AC3E}">
        <p14:creationId xmlns:p14="http://schemas.microsoft.com/office/powerpoint/2010/main" val="134857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2019-09-04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2019-09-04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2019-09-04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2019-09-04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ars.vilhuber.com/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a:t/>
            </a:r>
            <a:br>
              <a:rPr lang="en-US" dirty="0"/>
            </a:br>
            <a:r>
              <a:rPr lang="en-US" sz="7300" b="1" dirty="0" smtClean="0">
                <a:hlinkClick r:id="rId2"/>
              </a:rPr>
              <a:t>https://lars.vilhuber.com/s</a:t>
            </a:r>
            <a:r>
              <a:rPr lang="en-US" sz="7300" b="1" dirty="0" smtClean="0"/>
              <a:t/>
            </a:r>
            <a:br>
              <a:rPr lang="en-US" sz="7300" b="1" dirty="0" smtClean="0"/>
            </a:br>
            <a:r>
              <a:rPr lang="en-US" dirty="0" smtClean="0"/>
              <a:t>(and </a:t>
            </a:r>
            <a:r>
              <a:rPr lang="en-US" smtClean="0"/>
              <a:t>choose </a:t>
            </a:r>
            <a:r>
              <a:rPr lang="en-US" smtClean="0"/>
              <a:t>UW Madison </a:t>
            </a:r>
            <a:r>
              <a:rPr lang="en-US" dirty="0" smtClean="0"/>
              <a:t>2019)    .</a:t>
            </a:r>
            <a:endParaRPr lang="en-US" dirty="0"/>
          </a:p>
        </p:txBody>
      </p:sp>
    </p:spTree>
    <p:extLst>
      <p:ext uri="{BB962C8B-B14F-4D97-AF65-F5344CB8AC3E}">
        <p14:creationId xmlns:p14="http://schemas.microsoft.com/office/powerpoint/2010/main" val="1463906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241800" y="532715"/>
            <a:ext cx="6313593" cy="6037948"/>
          </a:xfrm>
          <a:prstGeom prst="rect">
            <a:avLst/>
          </a:prstGeom>
        </p:spPr>
      </p:pic>
    </p:spTree>
    <p:extLst>
      <p:ext uri="{BB962C8B-B14F-4D97-AF65-F5344CB8AC3E}">
        <p14:creationId xmlns:p14="http://schemas.microsoft.com/office/powerpoint/2010/main" val="9101247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6" name="Picture 5"/>
          <p:cNvPicPr>
            <a:picLocks noChangeAspect="1"/>
          </p:cNvPicPr>
          <p:nvPr/>
        </p:nvPicPr>
        <p:blipFill>
          <a:blip r:embed="rId7"/>
          <a:stretch>
            <a:fillRect/>
          </a:stretch>
        </p:blipFill>
        <p:spPr>
          <a:xfrm>
            <a:off x="5749704" y="3144850"/>
            <a:ext cx="4824413" cy="3047698"/>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
            </a:r>
            <a:endParaRPr lang="en-US" dirty="0"/>
          </a:p>
        </p:txBody>
      </p:sp>
      <p:sp>
        <p:nvSpPr>
          <p:cNvPr id="3" name="Content Placeholder 2"/>
          <p:cNvSpPr>
            <a:spLocks noGrp="1"/>
          </p:cNvSpPr>
          <p:nvPr>
            <p:ph idx="1"/>
          </p:nvPr>
        </p:nvSpPr>
        <p:spPr/>
        <p:txBody>
          <a:bodyPr>
            <a:normAutofit/>
          </a:bodyPr>
          <a:lstStyle/>
          <a:p>
            <a:r>
              <a:rPr lang="en-US" sz="5400" dirty="0" smtClean="0"/>
              <a:t>Ingrained habits</a:t>
            </a:r>
          </a:p>
          <a:p>
            <a:r>
              <a:rPr lang="en-US" sz="5400" dirty="0" smtClean="0"/>
              <a:t>New skills to learn</a:t>
            </a:r>
          </a:p>
          <a:p>
            <a:r>
              <a:rPr lang="en-US" sz="5400" dirty="0" smtClean="0"/>
              <a:t>New methods to use</a:t>
            </a:r>
          </a:p>
        </p:txBody>
      </p:sp>
    </p:spTree>
    <p:extLst>
      <p:ext uri="{BB962C8B-B14F-4D97-AF65-F5344CB8AC3E}">
        <p14:creationId xmlns:p14="http://schemas.microsoft.com/office/powerpoint/2010/main" val="41679166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for better support…</a:t>
            </a:r>
          </a:p>
        </p:txBody>
      </p:sp>
    </p:spTree>
    <p:extLst>
      <p:ext uri="{BB962C8B-B14F-4D97-AF65-F5344CB8AC3E}">
        <p14:creationId xmlns:p14="http://schemas.microsoft.com/office/powerpoint/2010/main" val="34284823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Glimpses</a:t>
            </a:r>
            <a:endParaRPr lang="en-US" dirty="0">
              <a:solidFill>
                <a:schemeClr val="bg1"/>
              </a:solidFill>
            </a:endParaRPr>
          </a:p>
        </p:txBody>
      </p:sp>
    </p:spTree>
    <p:extLst>
      <p:ext uri="{BB962C8B-B14F-4D97-AF65-F5344CB8AC3E}">
        <p14:creationId xmlns:p14="http://schemas.microsoft.com/office/powerpoint/2010/main" val="336770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a:t>Challenges with </a:t>
            </a:r>
            <a:r>
              <a:rPr lang="en-US" sz="3200" b="1" dirty="0">
                <a:solidFill>
                  <a:schemeClr val="accent4">
                    <a:lumMod val="75000"/>
                  </a:schemeClr>
                </a:solidFill>
              </a:rPr>
              <a:t>ad-hoc </a:t>
            </a:r>
            <a:r>
              <a:rPr lang="en-US" sz="3200" b="1" dirty="0" smtClean="0">
                <a:solidFill>
                  <a:schemeClr val="accent4">
                    <a:lumMod val="75000"/>
                  </a:schemeClr>
                </a:solidFill>
              </a:rPr>
              <a:t>access </a:t>
            </a:r>
            <a:r>
              <a:rPr lang="en-US" dirty="0" smtClean="0"/>
              <a:t>(individuals accessing ministry data, CD in the back pocket/file drawer, unnamable private company)</a:t>
            </a:r>
            <a:endParaRPr lang="en-US" dirty="0"/>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and the role of </a:t>
            </a:r>
            <a:r>
              <a:rPr lang="en-US" sz="3200" b="1" dirty="0" smtClean="0">
                <a:solidFill>
                  <a:schemeClr val="bg2">
                    <a:lumMod val="50000"/>
                  </a:schemeClr>
                </a:solidFill>
              </a:rPr>
              <a:t>contract programming</a:t>
            </a:r>
          </a:p>
        </p:txBody>
      </p:sp>
    </p:spTree>
    <p:extLst>
      <p:ext uri="{BB962C8B-B14F-4D97-AF65-F5344CB8AC3E}">
        <p14:creationId xmlns:p14="http://schemas.microsoft.com/office/powerpoint/2010/main" val="10705002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Greater transparency</a:t>
            </a:r>
          </a:p>
          <a:p>
            <a:pPr lvl="1"/>
            <a:r>
              <a:rPr lang="en-US" sz="3600" dirty="0" smtClean="0"/>
              <a:t>Equal treatment of public-use and confidential data</a:t>
            </a:r>
          </a:p>
          <a:p>
            <a:r>
              <a:rPr lang="en-US" sz="4000" b="1" dirty="0" smtClean="0">
                <a:solidFill>
                  <a:schemeClr val="accent6">
                    <a:lumMod val="75000"/>
                  </a:schemeClr>
                </a:solidFill>
              </a:rPr>
              <a:t>Better computational reproducibility</a:t>
            </a:r>
          </a:p>
          <a:p>
            <a:pPr lvl="1"/>
            <a:r>
              <a:rPr lang="en-US" sz="3600" dirty="0" smtClean="0"/>
              <a:t>For public data as well as confidential data</a:t>
            </a:r>
          </a:p>
          <a:p>
            <a:r>
              <a:rPr lang="en-US" sz="4000" b="1" dirty="0" smtClean="0">
                <a:solidFill>
                  <a:schemeClr val="accent4">
                    <a:lumMod val="75000"/>
                  </a:schemeClr>
                </a:solidFill>
              </a:rPr>
              <a:t>Greater reliance on shared resources</a:t>
            </a:r>
          </a:p>
          <a:p>
            <a:pPr lvl="1"/>
            <a:r>
              <a:rPr lang="en-US" sz="3600" dirty="0" smtClean="0"/>
              <a:t>Encourage best practices</a:t>
            </a:r>
          </a:p>
        </p:txBody>
      </p:sp>
    </p:spTree>
    <p:extLst>
      <p:ext uri="{BB962C8B-B14F-4D97-AF65-F5344CB8AC3E}">
        <p14:creationId xmlns:p14="http://schemas.microsoft.com/office/powerpoint/2010/main" val="39116072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for Surrounding Data</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6">
                    <a:lumMod val="75000"/>
                  </a:schemeClr>
                </a:solidFill>
              </a:rPr>
              <a:t>Documentation</a:t>
            </a:r>
          </a:p>
          <a:p>
            <a:pPr lvl="1"/>
            <a:r>
              <a:rPr lang="en-US" sz="3600" dirty="0" smtClean="0"/>
              <a:t>How can others learn about the data?</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Thank you!</a:t>
            </a:r>
          </a:p>
          <a:p>
            <a:pPr algn="ctr"/>
            <a:endParaRPr lang="en-US" sz="6600" b="1" dirty="0"/>
          </a:p>
          <a:p>
            <a:pPr algn="ctr"/>
            <a:r>
              <a:rPr lang="en-US" sz="5400" b="1" dirty="0" smtClean="0">
                <a:solidFill>
                  <a:schemeClr val="bg1"/>
                </a:solidFill>
              </a:rPr>
              <a:t>DOI: 10.5281/zenodo.2573123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362994" y="4336869"/>
            <a:ext cx="5277394" cy="1107996"/>
          </a:xfrm>
          <a:prstGeom prst="rect">
            <a:avLst/>
          </a:prstGeom>
          <a:noFill/>
        </p:spPr>
        <p:txBody>
          <a:bodyPr wrap="square" rtlCol="0">
            <a:spAutoFit/>
          </a:bodyPr>
          <a:lstStyle/>
          <a:p>
            <a:r>
              <a:rPr lang="en-US" sz="6600" dirty="0" smtClean="0">
                <a:solidFill>
                  <a:schemeClr val="bg2">
                    <a:lumMod val="25000"/>
                  </a:schemeClr>
                </a:solidFill>
              </a:rPr>
              <a:t>Extra slides</a:t>
            </a:r>
            <a:endParaRPr lang="en-US" sz="6600" dirty="0">
              <a:solidFill>
                <a:schemeClr val="bg2">
                  <a:lumMod val="25000"/>
                </a:schemeClr>
              </a:solidFill>
            </a:endParaRPr>
          </a:p>
        </p:txBody>
      </p:sp>
    </p:spTree>
    <p:extLst>
      <p:ext uri="{BB962C8B-B14F-4D97-AF65-F5344CB8AC3E}">
        <p14:creationId xmlns:p14="http://schemas.microsoft.com/office/powerpoint/2010/main" val="30372186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challenges remain: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673" y="1276227"/>
            <a:ext cx="7285726" cy="5161993"/>
          </a:xfrm>
        </p:spPr>
      </p:pic>
      <p:sp>
        <p:nvSpPr>
          <p:cNvPr id="5" name="TextBox 4"/>
          <p:cNvSpPr txBox="1"/>
          <p:nvPr/>
        </p:nvSpPr>
        <p:spPr>
          <a:xfrm>
            <a:off x="9088399" y="4650377"/>
            <a:ext cx="2851052" cy="646331"/>
          </a:xfrm>
          <a:prstGeom prst="rect">
            <a:avLst/>
          </a:prstGeom>
          <a:noFill/>
        </p:spPr>
        <p:txBody>
          <a:bodyPr wrap="square" rtlCol="0">
            <a:spAutoFit/>
          </a:bodyPr>
          <a:lstStyle/>
          <a:p>
            <a:r>
              <a:rPr lang="en-US" dirty="0" smtClean="0"/>
              <a:t>Abel </a:t>
            </a:r>
            <a:r>
              <a:rPr lang="en-US" dirty="0" err="1" smtClean="0"/>
              <a:t>Brodeur</a:t>
            </a:r>
            <a:r>
              <a:rPr lang="en-US" dirty="0" smtClean="0"/>
              <a:t> (2018), https://osf.io/hg9an/</a:t>
            </a:r>
            <a:endParaRPr lang="en-US" dirty="0"/>
          </a:p>
        </p:txBody>
      </p:sp>
    </p:spTree>
    <p:extLst>
      <p:ext uri="{BB962C8B-B14F-4D97-AF65-F5344CB8AC3E}">
        <p14:creationId xmlns:p14="http://schemas.microsoft.com/office/powerpoint/2010/main" val="14822228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for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701" y="1825625"/>
            <a:ext cx="7496598" cy="4351338"/>
          </a:xfrm>
        </p:spPr>
      </p:pic>
      <p:sp>
        <p:nvSpPr>
          <p:cNvPr id="5" name="TextBox 4"/>
          <p:cNvSpPr txBox="1"/>
          <p:nvPr/>
        </p:nvSpPr>
        <p:spPr>
          <a:xfrm>
            <a:off x="2579914" y="6176963"/>
            <a:ext cx="7733212" cy="369332"/>
          </a:xfrm>
          <a:prstGeom prst="rect">
            <a:avLst/>
          </a:prstGeom>
          <a:noFill/>
        </p:spPr>
        <p:txBody>
          <a:bodyPr wrap="square" rtlCol="0">
            <a:spAutoFit/>
          </a:bodyPr>
          <a:lstStyle/>
          <a:p>
            <a:r>
              <a:rPr lang="en-US" dirty="0" smtClean="0"/>
              <a:t>Andrews &amp; </a:t>
            </a:r>
            <a:r>
              <a:rPr lang="en-US" dirty="0" err="1" smtClean="0"/>
              <a:t>Kasy</a:t>
            </a:r>
            <a:r>
              <a:rPr lang="en-US" dirty="0"/>
              <a:t> (2019), https</a:t>
            </a:r>
            <a:r>
              <a:rPr lang="en-US" dirty="0" smtClean="0"/>
              <a:t>://doi.org/10.1257/aer.20180310</a:t>
            </a:r>
            <a:endParaRPr lang="en-US" dirty="0"/>
          </a:p>
        </p:txBody>
      </p:sp>
    </p:spTree>
    <p:extLst>
      <p:ext uri="{BB962C8B-B14F-4D97-AF65-F5344CB8AC3E}">
        <p14:creationId xmlns:p14="http://schemas.microsoft.com/office/powerpoint/2010/main" val="143991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3"/>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3568119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4265502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1391215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Let’s try and do better…</a:t>
            </a:r>
            <a:endParaRPr lang="en-US" dirty="0"/>
          </a:p>
        </p:txBody>
      </p:sp>
    </p:spTree>
    <p:extLst>
      <p:ext uri="{BB962C8B-B14F-4D97-AF65-F5344CB8AC3E}">
        <p14:creationId xmlns:p14="http://schemas.microsoft.com/office/powerpoint/2010/main" val="4046781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9942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035957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578923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936690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34286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(journal website) reveals </a:t>
            </a:r>
            <a:r>
              <a:rPr lang="en-US" b="1" u="sng" dirty="0" smtClean="0"/>
              <a:t>none</a:t>
            </a:r>
            <a:r>
              <a:rPr lang="en-US" dirty="0" smtClean="0"/>
              <a:t>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166146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2186260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277526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52606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3960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2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23764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474718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data is “accessible”</a:t>
            </a:r>
            <a:endParaRPr lang="en-US" dirty="0">
              <a:solidFill>
                <a:schemeClr val="bg1"/>
              </a:solidFill>
            </a:endParaRPr>
          </a:p>
        </p:txBody>
      </p:sp>
    </p:spTree>
    <p:extLst>
      <p:ext uri="{BB962C8B-B14F-4D97-AF65-F5344CB8AC3E}">
        <p14:creationId xmlns:p14="http://schemas.microsoft.com/office/powerpoint/2010/main" val="14456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2519871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It is not the access that is “broken”</a:t>
            </a:r>
            <a:endParaRPr lang="en-US" dirty="0">
              <a:solidFill>
                <a:schemeClr val="bg1"/>
              </a:solidFill>
            </a:endParaRPr>
          </a:p>
        </p:txBody>
      </p:sp>
    </p:spTree>
    <p:extLst>
      <p:ext uri="{BB962C8B-B14F-4D97-AF65-F5344CB8AC3E}">
        <p14:creationId xmlns:p14="http://schemas.microsoft.com/office/powerpoint/2010/main" val="76457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would we ask you to “deposit”  them?</a:t>
            </a:r>
          </a:p>
        </p:txBody>
      </p:sp>
    </p:spTree>
    <p:extLst>
      <p:ext uri="{BB962C8B-B14F-4D97-AF65-F5344CB8AC3E}">
        <p14:creationId xmlns:p14="http://schemas.microsoft.com/office/powerpoint/2010/main" val="38786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It is the description of access that is “broken”</a:t>
            </a:r>
            <a:endParaRPr lang="en-US" dirty="0">
              <a:solidFill>
                <a:schemeClr val="bg1"/>
              </a:solidFill>
            </a:endParaRPr>
          </a:p>
        </p:txBody>
      </p:sp>
    </p:spTree>
    <p:extLst>
      <p:ext uri="{BB962C8B-B14F-4D97-AF65-F5344CB8AC3E}">
        <p14:creationId xmlns:p14="http://schemas.microsoft.com/office/powerpoint/2010/main" val="166972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(not cited, lack of information)</a:t>
            </a:r>
            <a:endParaRPr lang="en-US" sz="4000" b="1" dirty="0"/>
          </a:p>
        </p:txBody>
      </p:sp>
    </p:spTree>
    <p:extLst>
      <p:ext uri="{BB962C8B-B14F-4D97-AF65-F5344CB8AC3E}">
        <p14:creationId xmlns:p14="http://schemas.microsoft.com/office/powerpoint/2010/main" val="6474005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to do about it?</a:t>
            </a:r>
            <a:endParaRPr lang="en-US" dirty="0"/>
          </a:p>
        </p:txBody>
      </p:sp>
    </p:spTree>
    <p:extLst>
      <p:ext uri="{BB962C8B-B14F-4D97-AF65-F5344CB8AC3E}">
        <p14:creationId xmlns:p14="http://schemas.microsoft.com/office/powerpoint/2010/main" val="40577851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4154984"/>
          </a:xfrm>
          <a:prstGeom prst="rect">
            <a:avLst/>
          </a:prstGeom>
          <a:noFill/>
        </p:spPr>
        <p:txBody>
          <a:bodyPr wrap="square" rtlCol="0">
            <a:spAutoFit/>
          </a:bodyPr>
          <a:lstStyle/>
          <a:p>
            <a:pPr algn="ctr"/>
            <a:r>
              <a:rPr lang="en-US" sz="8800" dirty="0" smtClean="0">
                <a:solidFill>
                  <a:schemeClr val="bg1"/>
                </a:solidFill>
              </a:rPr>
              <a:t>Evolving Journal and Data Infrastructure</a:t>
            </a:r>
            <a:endParaRPr lang="en-US" dirty="0">
              <a:solidFill>
                <a:schemeClr val="bg1"/>
              </a:solidFill>
            </a:endParaRPr>
          </a:p>
        </p:txBody>
      </p:sp>
    </p:spTree>
    <p:extLst>
      <p:ext uri="{BB962C8B-B14F-4D97-AF65-F5344CB8AC3E}">
        <p14:creationId xmlns:p14="http://schemas.microsoft.com/office/powerpoint/2010/main" val="346445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a:t>
            </a:r>
            <a:r>
              <a:rPr lang="en-US" dirty="0" smtClean="0"/>
              <a:t>“supplemental ZIP files” and affiliated repositories?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35420893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smtClean="0"/>
              <a:t>What are the characteristics of prominent data archives?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DO ensure </a:t>
            </a:r>
            <a:r>
              <a:rPr lang="en-US" b="1" dirty="0" smtClean="0">
                <a:solidFill>
                  <a:schemeClr val="accent1">
                    <a:lumMod val="50000"/>
                  </a:schemeClr>
                </a:solidFill>
              </a:rPr>
              <a:t>longevity/ persistence</a:t>
            </a:r>
          </a:p>
          <a:p>
            <a:pPr lvl="1"/>
            <a:r>
              <a:rPr lang="en-US" dirty="0" smtClean="0"/>
              <a:t>They DO ensure </a:t>
            </a:r>
            <a:r>
              <a:rPr lang="en-US" b="1" dirty="0" smtClean="0">
                <a:solidFill>
                  <a:schemeClr val="accent1">
                    <a:lumMod val="50000"/>
                  </a:schemeClr>
                </a:solidFill>
              </a:rPr>
              <a:t>access</a:t>
            </a:r>
          </a:p>
          <a:p>
            <a:pPr lvl="1"/>
            <a:r>
              <a:rPr lang="en-US" dirty="0" smtClean="0"/>
              <a:t>They DO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446946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16523" y="5574323"/>
            <a:ext cx="2004646" cy="646331"/>
          </a:xfrm>
          <a:prstGeom prst="rect">
            <a:avLst/>
          </a:prstGeom>
          <a:noFill/>
        </p:spPr>
        <p:txBody>
          <a:bodyPr wrap="square" rtlCol="0">
            <a:spAutoFit/>
          </a:bodyPr>
          <a:lstStyle/>
          <a:p>
            <a:r>
              <a:rPr lang="en-US" dirty="0" smtClean="0"/>
              <a:t>From @</a:t>
            </a:r>
            <a:r>
              <a:rPr lang="en-US" dirty="0" err="1" smtClean="0"/>
              <a:t>sdellavi</a:t>
            </a:r>
            <a:endParaRPr lang="en-US" dirty="0" smtClean="0"/>
          </a:p>
          <a:p>
            <a:r>
              <a:rPr lang="en-US" dirty="0" smtClean="0"/>
              <a:t>AER 1911</a:t>
            </a:r>
            <a:endParaRPr lang="en-US" dirty="0"/>
          </a:p>
        </p:txBody>
      </p:sp>
    </p:spTree>
    <p:extLst>
      <p:ext uri="{BB962C8B-B14F-4D97-AF65-F5344CB8AC3E}">
        <p14:creationId xmlns:p14="http://schemas.microsoft.com/office/powerpoint/2010/main" val="1049413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33545581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8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a:t>
            </a:r>
            <a:r>
              <a:rPr lang="en-US" sz="3600" strike="sngStrike" dirty="0" smtClean="0"/>
              <a:t>self-deposit</a:t>
            </a:r>
            <a:r>
              <a:rPr lang="en-US" sz="3600" dirty="0" smtClean="0"/>
              <a: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
        <p:nvSpPr>
          <p:cNvPr id="4" name="Rectangle 3"/>
          <p:cNvSpPr/>
          <p:nvPr/>
        </p:nvSpPr>
        <p:spPr>
          <a:xfrm>
            <a:off x="5880100" y="2641600"/>
            <a:ext cx="5702300" cy="2273300"/>
          </a:xfrm>
          <a:prstGeom prst="rect">
            <a:avLst/>
          </a:prstGeom>
          <a:solidFill>
            <a:srgbClr val="B31B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2800" b="1" dirty="0" smtClean="0"/>
              <a:t>CASD</a:t>
            </a:r>
          </a:p>
          <a:p>
            <a:pPr marL="914400" lvl="1" indent="-457200">
              <a:buFont typeface="Arial" panose="020B0604020202020204" pitchFamily="34" charset="0"/>
              <a:buChar char="•"/>
            </a:pPr>
            <a:r>
              <a:rPr lang="en-US" sz="2800" b="1" dirty="0" smtClean="0"/>
              <a:t>IAB</a:t>
            </a:r>
          </a:p>
          <a:p>
            <a:pPr marL="914400" lvl="1" indent="-457200">
              <a:buFont typeface="Arial" panose="020B0604020202020204" pitchFamily="34" charset="0"/>
              <a:buChar char="•"/>
            </a:pPr>
            <a:r>
              <a:rPr lang="en-US" sz="2800" b="1" dirty="0" smtClean="0"/>
              <a:t>Norway</a:t>
            </a:r>
          </a:p>
          <a:p>
            <a:pPr marL="914400" lvl="1" indent="-457200">
              <a:buFont typeface="Arial" panose="020B0604020202020204" pitchFamily="34" charset="0"/>
              <a:buChar char="•"/>
            </a:pPr>
            <a:r>
              <a:rPr lang="en-US" sz="2800" b="1" dirty="0" smtClean="0"/>
              <a:t>US Federal Statistical RDC</a:t>
            </a:r>
          </a:p>
          <a:p>
            <a:pPr marL="914400" lvl="1" indent="-457200">
              <a:buFont typeface="Arial" panose="020B0604020202020204" pitchFamily="34" charset="0"/>
              <a:buChar char="•"/>
            </a:pPr>
            <a:r>
              <a:rPr lang="en-US" sz="2800" b="1" dirty="0" smtClean="0"/>
              <a:t>….</a:t>
            </a:r>
            <a:endParaRPr lang="en-US" sz="2800" b="1" dirty="0"/>
          </a:p>
        </p:txBody>
      </p:sp>
    </p:spTree>
    <p:extLst>
      <p:ext uri="{BB962C8B-B14F-4D97-AF65-F5344CB8AC3E}">
        <p14:creationId xmlns:p14="http://schemas.microsoft.com/office/powerpoint/2010/main" val="39138256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35842136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2301234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2934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23049966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restricted-access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err="1" smtClean="0"/>
              <a:t>restriced</a:t>
            </a:r>
            <a:r>
              <a:rPr lang="en-US" sz="3200" b="1" dirty="0" smtClean="0"/>
              <a:t>-access repositories reliable archives?</a:t>
            </a:r>
            <a:endParaRPr lang="en-US" sz="3200" b="1" dirty="0"/>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6455491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So: Describe them!</a:t>
            </a:r>
          </a:p>
          <a:p>
            <a:pPr marL="0" indent="0" algn="ctr">
              <a:buNone/>
            </a:pPr>
            <a:r>
              <a:rPr lang="en-US" sz="4400" dirty="0" smtClean="0">
                <a:solidFill>
                  <a:schemeClr val="bg1">
                    <a:lumMod val="65000"/>
                  </a:schemeClr>
                </a:solidFill>
              </a:rPr>
              <a:t>(cite them!)</a:t>
            </a:r>
          </a:p>
        </p:txBody>
      </p:sp>
    </p:spTree>
    <p:extLst>
      <p:ext uri="{BB962C8B-B14F-4D97-AF65-F5344CB8AC3E}">
        <p14:creationId xmlns:p14="http://schemas.microsoft.com/office/powerpoint/2010/main" val="2127844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Code) Availability Statements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 statement </a:t>
            </a:r>
            <a:r>
              <a:rPr lang="en-US" dirty="0"/>
              <a:t>about where data supporting the results reported in a published article can be </a:t>
            </a:r>
            <a:r>
              <a:rPr lang="en-US" dirty="0" smtClean="0"/>
              <a:t>found</a:t>
            </a:r>
          </a:p>
          <a:p>
            <a:pPr lvl="1"/>
            <a:r>
              <a:rPr lang="en-US" dirty="0" smtClean="0"/>
              <a:t>including </a:t>
            </a:r>
            <a:r>
              <a:rPr lang="en-US" dirty="0"/>
              <a:t>unique identifiers linking to publicly archived datasets analyzed or generated during </a:t>
            </a:r>
            <a:r>
              <a:rPr lang="en-US" dirty="0" smtClean="0"/>
              <a:t>the study</a:t>
            </a:r>
            <a:r>
              <a:rPr lang="en-US" dirty="0"/>
              <a:t>. </a:t>
            </a:r>
            <a:endParaRPr lang="en-US" dirty="0" smtClean="0"/>
          </a:p>
          <a:p>
            <a:r>
              <a:rPr lang="en-US" dirty="0" smtClean="0"/>
              <a:t>DASs </a:t>
            </a:r>
            <a:r>
              <a:rPr lang="en-US" dirty="0"/>
              <a:t>can increase transparency by providing a reason why data cannot be </a:t>
            </a:r>
            <a:r>
              <a:rPr lang="en-US" dirty="0" smtClean="0"/>
              <a:t>made (immediately) </a:t>
            </a:r>
            <a:r>
              <a:rPr lang="en-US" dirty="0"/>
              <a:t>available </a:t>
            </a:r>
            <a:endParaRPr lang="en-US" dirty="0" smtClean="0"/>
          </a:p>
          <a:p>
            <a:pPr lvl="1"/>
            <a:r>
              <a:rPr lang="en-US" dirty="0" smtClean="0"/>
              <a:t>need </a:t>
            </a:r>
            <a:r>
              <a:rPr lang="en-US" dirty="0"/>
              <a:t>for registration, </a:t>
            </a:r>
            <a:r>
              <a:rPr lang="en-US" dirty="0" smtClean="0"/>
              <a:t>ethical </a:t>
            </a:r>
            <a:r>
              <a:rPr lang="en-US" dirty="0"/>
              <a:t>or legal restrictions, or because </a:t>
            </a:r>
            <a:r>
              <a:rPr lang="en-US" dirty="0" smtClean="0"/>
              <a:t>of an </a:t>
            </a:r>
            <a:r>
              <a:rPr lang="en-US" dirty="0"/>
              <a:t>embargo </a:t>
            </a:r>
            <a:r>
              <a:rPr lang="en-US" dirty="0" smtClean="0"/>
              <a:t>period</a:t>
            </a:r>
            <a:endParaRPr lang="en-US" dirty="0"/>
          </a:p>
        </p:txBody>
      </p:sp>
    </p:spTree>
    <p:extLst>
      <p:ext uri="{BB962C8B-B14F-4D97-AF65-F5344CB8AC3E}">
        <p14:creationId xmlns:p14="http://schemas.microsoft.com/office/powerpoint/2010/main" val="2904848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“Unscripted Segway”</a:t>
            </a:r>
            <a:endParaRPr lang="en-US" dirty="0"/>
          </a:p>
        </p:txBody>
      </p:sp>
      <p:sp>
        <p:nvSpPr>
          <p:cNvPr id="3" name="Content Placeholder 2"/>
          <p:cNvSpPr>
            <a:spLocks noGrp="1"/>
          </p:cNvSpPr>
          <p:nvPr>
            <p:ph idx="1"/>
          </p:nvPr>
        </p:nvSpPr>
        <p:spPr/>
        <p:txBody>
          <a:bodyPr/>
          <a:lstStyle/>
          <a:p>
            <a:r>
              <a:rPr lang="en-US" dirty="0" smtClean="0"/>
              <a:t>Does that mean I cannot use data from Firm ABC?</a:t>
            </a:r>
          </a:p>
          <a:p>
            <a:r>
              <a:rPr lang="en-US" dirty="0" smtClean="0"/>
              <a:t>Does that mean I have to give my data away?</a:t>
            </a:r>
            <a:endParaRPr lang="en-US" dirty="0"/>
          </a:p>
        </p:txBody>
      </p:sp>
    </p:spTree>
    <p:extLst>
      <p:ext uri="{BB962C8B-B14F-4D97-AF65-F5344CB8AC3E}">
        <p14:creationId xmlns:p14="http://schemas.microsoft.com/office/powerpoint/2010/main" val="3084428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Current efforts at the AEA</a:t>
            </a:r>
            <a:endParaRPr lang="en-US" dirty="0">
              <a:solidFill>
                <a:schemeClr val="bg1"/>
              </a:solidFill>
            </a:endParaRPr>
          </a:p>
        </p:txBody>
      </p:sp>
    </p:spTree>
    <p:extLst>
      <p:ext uri="{BB962C8B-B14F-4D97-AF65-F5344CB8AC3E}">
        <p14:creationId xmlns:p14="http://schemas.microsoft.com/office/powerpoint/2010/main" val="86098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Provide more transparency</a:t>
            </a:r>
          </a:p>
          <a:p>
            <a:pPr lvl="1"/>
            <a:r>
              <a:rPr lang="en-US" sz="2800" dirty="0" smtClean="0"/>
              <a:t>To assist replication efforts</a:t>
            </a:r>
          </a:p>
          <a:p>
            <a:pPr lvl="1"/>
            <a:r>
              <a:rPr lang="en-US" sz="2800" dirty="0" smtClean="0"/>
              <a:t>By better linking to paper-related resources </a:t>
            </a:r>
          </a:p>
          <a:p>
            <a:pPr lvl="2"/>
            <a:r>
              <a:rPr lang="en-US" sz="2400" dirty="0" smtClean="0"/>
              <a:t>Public-use data</a:t>
            </a:r>
          </a:p>
          <a:p>
            <a:pPr lvl="2"/>
            <a:r>
              <a:rPr lang="en-US" sz="2400" dirty="0" smtClean="0"/>
              <a:t>Restricted-access data</a:t>
            </a:r>
          </a:p>
          <a:p>
            <a:pPr lvl="2"/>
            <a:r>
              <a:rPr lang="en-US" sz="2400" dirty="0" smtClean="0"/>
              <a:t>Code</a:t>
            </a:r>
          </a:p>
          <a:p>
            <a:pPr lvl="2"/>
            <a:r>
              <a:rPr lang="en-US" sz="2400" dirty="0" smtClean="0"/>
              <a:t>Pre-Registration </a:t>
            </a:r>
            <a:r>
              <a:rPr lang="en-US" sz="1600" dirty="0" smtClean="0"/>
              <a:t>when available</a:t>
            </a:r>
            <a:endParaRPr lang="en-US" sz="2400" dirty="0" smtClean="0"/>
          </a:p>
          <a:p>
            <a:pPr marL="0" indent="0">
              <a:buNone/>
            </a:pPr>
            <a:endParaRPr lang="en-US" dirty="0"/>
          </a:p>
        </p:txBody>
      </p:sp>
    </p:spTree>
    <p:extLst>
      <p:ext uri="{BB962C8B-B14F-4D97-AF65-F5344CB8AC3E}">
        <p14:creationId xmlns:p14="http://schemas.microsoft.com/office/powerpoint/2010/main" val="2632983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Pre-emptively improve code archives</a:t>
            </a:r>
          </a:p>
          <a:p>
            <a:pPr lvl="1"/>
            <a:r>
              <a:rPr lang="en-US" sz="2800" dirty="0" smtClean="0"/>
              <a:t>By conducting reproducibility checks </a:t>
            </a:r>
            <a:r>
              <a:rPr lang="en-US" sz="2000" dirty="0" smtClean="0"/>
              <a:t>when we can</a:t>
            </a:r>
            <a:endParaRPr lang="en-US" sz="2800" dirty="0" smtClean="0"/>
          </a:p>
          <a:p>
            <a:pPr lvl="1"/>
            <a:r>
              <a:rPr lang="en-US" sz="2800" dirty="0" smtClean="0"/>
              <a:t>By working with groups that conduct reproducibility checks </a:t>
            </a:r>
            <a:br>
              <a:rPr lang="en-US" sz="2800" dirty="0" smtClean="0"/>
            </a:br>
            <a:r>
              <a:rPr lang="en-US" sz="2000" dirty="0" smtClean="0"/>
              <a:t>when we cannot</a:t>
            </a:r>
            <a:endParaRPr lang="en-US" sz="2800" dirty="0" smtClean="0"/>
          </a:p>
        </p:txBody>
      </p:sp>
    </p:spTree>
    <p:extLst>
      <p:ext uri="{BB962C8B-B14F-4D97-AF65-F5344CB8AC3E}">
        <p14:creationId xmlns:p14="http://schemas.microsoft.com/office/powerpoint/2010/main" val="4259266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Better archives</a:t>
            </a:r>
          </a:p>
          <a:p>
            <a:pPr lvl="1"/>
            <a:r>
              <a:rPr lang="en-US" sz="2800" dirty="0" smtClean="0"/>
              <a:t>Greater transparency of the code and data archives</a:t>
            </a:r>
          </a:p>
          <a:p>
            <a:pPr lvl="1"/>
            <a:r>
              <a:rPr lang="en-US" sz="2800" dirty="0" smtClean="0"/>
              <a:t>Better provenance tracking</a:t>
            </a:r>
          </a:p>
          <a:p>
            <a:pPr lvl="2"/>
            <a:r>
              <a:rPr lang="en-US" sz="2400" dirty="0" smtClean="0"/>
              <a:t>Leave code where it is when appropriate</a:t>
            </a:r>
          </a:p>
          <a:p>
            <a:pPr lvl="2"/>
            <a:r>
              <a:rPr lang="en-US" sz="2400" dirty="0" smtClean="0"/>
              <a:t>Leave data where it is almost always</a:t>
            </a:r>
          </a:p>
          <a:p>
            <a:pPr lvl="2"/>
            <a:r>
              <a:rPr lang="en-US" sz="2400" dirty="0" smtClean="0"/>
              <a:t>Display that information</a:t>
            </a:r>
          </a:p>
          <a:p>
            <a:endParaRPr lang="en-US" dirty="0"/>
          </a:p>
        </p:txBody>
      </p:sp>
    </p:spTree>
    <p:extLst>
      <p:ext uri="{BB962C8B-B14F-4D97-AF65-F5344CB8AC3E}">
        <p14:creationId xmlns:p14="http://schemas.microsoft.com/office/powerpoint/2010/main" val="2553245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758503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8077665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Availability Policy” (2019)</a:t>
            </a:r>
            <a:endParaRPr lang="en-US" dirty="0"/>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a:t>
            </a:r>
            <a:r>
              <a:rPr lang="en-US" sz="3200" b="1" dirty="0" smtClean="0">
                <a:solidFill>
                  <a:schemeClr val="accent4">
                    <a:lumMod val="75000"/>
                  </a:schemeClr>
                </a:solidFill>
              </a:rPr>
              <a:t>replication</a:t>
            </a:r>
            <a:r>
              <a:rPr lang="en-US" dirty="0" smtClean="0">
                <a:solidFill>
                  <a:schemeClr val="bg1">
                    <a:lumMod val="75000"/>
                  </a:schemeClr>
                </a:solidFill>
              </a:rPr>
              <a:t>, </a:t>
            </a:r>
            <a:r>
              <a:rPr lang="en-US" dirty="0">
                <a:solidFill>
                  <a:schemeClr val="bg1">
                    <a:lumMod val="75000"/>
                  </a:schemeClr>
                </a:solidFill>
              </a:rPr>
              <a:t>as well as </a:t>
            </a:r>
            <a:r>
              <a:rPr lang="en-US" b="1" dirty="0">
                <a:solidFill>
                  <a:schemeClr val="accent1">
                    <a:lumMod val="75000"/>
                  </a:schemeClr>
                </a:solidFill>
              </a:rPr>
              <a:t>information about access to data and </a:t>
            </a:r>
            <a:r>
              <a:rPr lang="en-US" b="1" dirty="0" smtClean="0">
                <a:solidFill>
                  <a:schemeClr val="accent1">
                    <a:lumMod val="75000"/>
                  </a:schemeClr>
                </a:solidFill>
              </a:rPr>
              <a:t>programs.</a:t>
            </a:r>
            <a:endParaRPr lang="en-US" b="1" dirty="0">
              <a:solidFill>
                <a:schemeClr val="accent1">
                  <a:lumMod val="75000"/>
                </a:schemeClr>
              </a:solidFill>
            </a:endParaRPr>
          </a:p>
          <a:p>
            <a:endParaRPr lang="en-US" dirty="0"/>
          </a:p>
        </p:txBody>
      </p:sp>
    </p:spTree>
    <p:extLst>
      <p:ext uri="{BB962C8B-B14F-4D97-AF65-F5344CB8AC3E}">
        <p14:creationId xmlns:p14="http://schemas.microsoft.com/office/powerpoint/2010/main" val="2368208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a:xfrm>
            <a:off x="838200" y="1825625"/>
            <a:ext cx="10515600" cy="1805849"/>
          </a:xfrm>
        </p:spPr>
        <p:txBody>
          <a:bodyPr>
            <a:normAutofit/>
          </a:bodyPr>
          <a:lstStyle/>
          <a:p>
            <a:pPr fontAlgn="base"/>
            <a:r>
              <a:rPr lang="en-US" dirty="0" smtClean="0">
                <a:solidFill>
                  <a:schemeClr val="bg1">
                    <a:lumMod val="75000"/>
                  </a:schemeClr>
                </a:solidFill>
              </a:rPr>
              <a:t>These </a:t>
            </a:r>
            <a:r>
              <a:rPr lang="en-US" dirty="0">
                <a:solidFill>
                  <a:schemeClr val="bg1">
                    <a:lumMod val="75000"/>
                  </a:schemeClr>
                </a:solidFill>
              </a:rPr>
              <a:t>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4" name="Content Placeholder 2"/>
          <p:cNvSpPr txBox="1">
            <a:spLocks/>
          </p:cNvSpPr>
          <p:nvPr/>
        </p:nvSpPr>
        <p:spPr>
          <a:xfrm>
            <a:off x="838200" y="3766411"/>
            <a:ext cx="10515600" cy="30915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solidFill>
                  <a:schemeClr val="bg1">
                    <a:lumMod val="75000"/>
                  </a:schemeClr>
                </a:solidFill>
              </a:rPr>
              <a:t>Data and programs should </a:t>
            </a:r>
            <a:r>
              <a:rPr lang="en-US" sz="3200" b="1" dirty="0">
                <a:solidFill>
                  <a:schemeClr val="accent1">
                    <a:lumMod val="75000"/>
                  </a:schemeClr>
                </a:solidFill>
              </a:rPr>
              <a:t>be archived in the AEA Data and Code Repository</a:t>
            </a:r>
            <a:r>
              <a:rPr lang="en-US" dirty="0">
                <a:solidFill>
                  <a:schemeClr val="bg1">
                    <a:lumMod val="75000"/>
                  </a:schemeClr>
                </a:solidFill>
              </a:rPr>
              <a:t>. Authors will </a:t>
            </a:r>
            <a:r>
              <a:rPr lang="en-US" b="1" dirty="0">
                <a:solidFill>
                  <a:schemeClr val="accent4">
                    <a:lumMod val="75000"/>
                  </a:schemeClr>
                </a:solidFill>
              </a:rPr>
              <a:t>provide access </a:t>
            </a:r>
            <a:r>
              <a:rPr lang="en-US" dirty="0">
                <a:solidFill>
                  <a:schemeClr val="bg1">
                    <a:lumMod val="75000"/>
                  </a:schemeClr>
                </a:solidFill>
              </a:rPr>
              <a:t>to editors and reviewers, if requested</a:t>
            </a:r>
            <a:r>
              <a:rPr lang="en-US" b="1" dirty="0">
                <a:solidFill>
                  <a:schemeClr val="accent4">
                    <a:lumMod val="75000"/>
                  </a:schemeClr>
                </a:solidFill>
              </a:rPr>
              <a:t>, to both data and programs prior to acceptance</a:t>
            </a:r>
            <a:r>
              <a:rPr lang="en-US" dirty="0">
                <a:solidFill>
                  <a:schemeClr val="bg1">
                    <a:lumMod val="75000"/>
                  </a:schemeClr>
                </a:solidFill>
              </a:rPr>
              <a:t>. The Editor should be notified at the time of submission if access to the data used in a paper is restricted or limited, or if, for some other reason, the requirements above cannot be met. </a:t>
            </a:r>
            <a:r>
              <a:rPr lang="en-US" b="1" dirty="0">
                <a:solidFill>
                  <a:schemeClr val="accent6">
                    <a:lumMod val="75000"/>
                  </a:schemeClr>
                </a:solidFill>
              </a:rPr>
              <a:t>The AEA Data Editor will assess compliance with this policy, and will verify the accuracy of the information prior to acceptance by the Editor.</a:t>
            </a:r>
          </a:p>
          <a:p>
            <a:endParaRPr lang="en-US" dirty="0"/>
          </a:p>
        </p:txBody>
      </p:sp>
    </p:spTree>
    <p:extLst>
      <p:ext uri="{BB962C8B-B14F-4D97-AF65-F5344CB8AC3E}">
        <p14:creationId xmlns:p14="http://schemas.microsoft.com/office/powerpoint/2010/main" val="29967514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6">
                    <a:lumMod val="75000"/>
                  </a:schemeClr>
                </a:solidFill>
              </a:rPr>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Pre-Publication Verification</a:t>
            </a:r>
            <a:endParaRPr lang="en-US" dirty="0"/>
          </a:p>
        </p:txBody>
      </p:sp>
      <p:sp>
        <p:nvSpPr>
          <p:cNvPr id="3" name="Content Placeholder 2"/>
          <p:cNvSpPr>
            <a:spLocks noGrp="1"/>
          </p:cNvSpPr>
          <p:nvPr>
            <p:ph idx="1"/>
          </p:nvPr>
        </p:nvSpPr>
        <p:spPr/>
        <p:txBody>
          <a:bodyPr/>
          <a:lstStyle/>
          <a:p>
            <a:r>
              <a:rPr lang="en-US" dirty="0" smtClean="0"/>
              <a:t>Every paper that receives a “conditional acceptance” is verified</a:t>
            </a:r>
          </a:p>
          <a:p>
            <a:pPr lvl="1"/>
            <a:r>
              <a:rPr lang="en-US" i="1" dirty="0" smtClean="0"/>
              <a:t>Data citations</a:t>
            </a:r>
          </a:p>
          <a:p>
            <a:pPr lvl="1"/>
            <a:r>
              <a:rPr lang="en-US" i="1" dirty="0" smtClean="0"/>
              <a:t>Quality of README</a:t>
            </a:r>
          </a:p>
          <a:p>
            <a:pPr lvl="1"/>
            <a:r>
              <a:rPr lang="en-US" i="1" dirty="0" smtClean="0"/>
              <a:t>Quality of code</a:t>
            </a:r>
          </a:p>
          <a:p>
            <a:pPr lvl="1"/>
            <a:r>
              <a:rPr lang="en-US" i="1" dirty="0" smtClean="0"/>
              <a:t>Reproducibility of code</a:t>
            </a:r>
          </a:p>
          <a:p>
            <a:pPr lvl="1"/>
            <a:r>
              <a:rPr lang="en-US" i="1" dirty="0"/>
              <a:t>Quality of </a:t>
            </a:r>
            <a:r>
              <a:rPr lang="en-US" i="1" dirty="0" smtClean="0"/>
              <a:t>metadata in the repository</a:t>
            </a:r>
          </a:p>
          <a:p>
            <a:pPr lvl="1"/>
            <a:endParaRPr lang="en-US" i="1" dirty="0" smtClean="0"/>
          </a:p>
          <a:p>
            <a:pPr lvl="1"/>
            <a:endParaRPr lang="en-US" i="1" dirty="0">
              <a:solidFill>
                <a:schemeClr val="bg2">
                  <a:lumMod val="75000"/>
                </a:schemeClr>
              </a:solidFill>
            </a:endParaRPr>
          </a:p>
        </p:txBody>
      </p:sp>
    </p:spTree>
    <p:extLst>
      <p:ext uri="{BB962C8B-B14F-4D97-AF65-F5344CB8AC3E}">
        <p14:creationId xmlns:p14="http://schemas.microsoft.com/office/powerpoint/2010/main" val="2027423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Verifying Data and Code Deposits</a:t>
            </a:r>
            <a:endParaRPr lang="en-US" dirty="0"/>
          </a:p>
        </p:txBody>
      </p:sp>
      <p:sp>
        <p:nvSpPr>
          <p:cNvPr id="3" name="Content Placeholder 2"/>
          <p:cNvSpPr>
            <a:spLocks noGrp="1"/>
          </p:cNvSpPr>
          <p:nvPr>
            <p:ph idx="1"/>
          </p:nvPr>
        </p:nvSpPr>
        <p:spPr/>
        <p:txBody>
          <a:bodyPr/>
          <a:lstStyle/>
          <a:p>
            <a:pPr lvl="1"/>
            <a:r>
              <a:rPr lang="en-US" dirty="0" smtClean="0"/>
              <a:t>Check README </a:t>
            </a:r>
          </a:p>
          <a:p>
            <a:pPr lvl="2"/>
            <a:r>
              <a:rPr lang="en-US" dirty="0"/>
              <a:t>L</a:t>
            </a:r>
            <a:r>
              <a:rPr lang="en-US" dirty="0" smtClean="0"/>
              <a:t>egible? Intelligible? Complete?</a:t>
            </a:r>
          </a:p>
          <a:p>
            <a:pPr lvl="1"/>
            <a:r>
              <a:rPr lang="en-US" dirty="0" smtClean="0"/>
              <a:t>Check Code</a:t>
            </a:r>
          </a:p>
          <a:p>
            <a:pPr lvl="2"/>
            <a:r>
              <a:rPr lang="en-US" dirty="0" smtClean="0"/>
              <a:t>Where is Table 1? Figure 1? Could this work?</a:t>
            </a:r>
          </a:p>
          <a:p>
            <a:pPr lvl="1"/>
            <a:r>
              <a:rPr lang="en-US" dirty="0" smtClean="0"/>
              <a:t>Check Access Rights</a:t>
            </a:r>
          </a:p>
          <a:p>
            <a:pPr lvl="2"/>
            <a:r>
              <a:rPr lang="en-US" dirty="0" smtClean="0"/>
              <a:t>Can the author provides us with data?</a:t>
            </a:r>
          </a:p>
          <a:p>
            <a:pPr lvl="2"/>
            <a:r>
              <a:rPr lang="en-US" dirty="0" smtClean="0"/>
              <a:t>Does the data access as described work?</a:t>
            </a:r>
            <a:endParaRPr lang="en-US" dirty="0"/>
          </a:p>
        </p:txBody>
      </p:sp>
    </p:spTree>
    <p:extLst>
      <p:ext uri="{BB962C8B-B14F-4D97-AF65-F5344CB8AC3E}">
        <p14:creationId xmlns:p14="http://schemas.microsoft.com/office/powerpoint/2010/main" val="2256708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3331002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 rely on metadata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737" y="1308869"/>
            <a:ext cx="4669966" cy="5549131"/>
          </a:xfrm>
        </p:spPr>
      </p:pic>
    </p:spTree>
    <p:extLst>
      <p:ext uri="{BB962C8B-B14F-4D97-AF65-F5344CB8AC3E}">
        <p14:creationId xmlns:p14="http://schemas.microsoft.com/office/powerpoint/2010/main" val="3891753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01431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Reproducibility Check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1676253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Goal: Improve reproducibility</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68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away from “supplemental data”</a:t>
            </a:r>
            <a:endParaRPr lang="en-US" dirty="0"/>
          </a:p>
        </p:txBody>
      </p:sp>
      <p:sp>
        <p:nvSpPr>
          <p:cNvPr id="3" name="Content Placeholder 2"/>
          <p:cNvSpPr>
            <a:spLocks noGrp="1"/>
          </p:cNvSpPr>
          <p:nvPr>
            <p:ph idx="1"/>
          </p:nvPr>
        </p:nvSpPr>
        <p:spPr/>
        <p:txBody>
          <a:bodyPr/>
          <a:lstStyle/>
          <a:p>
            <a:r>
              <a:rPr lang="en-US" dirty="0" smtClean="0"/>
              <a:t>Data as a primary object</a:t>
            </a:r>
          </a:p>
          <a:p>
            <a:pPr lvl="1"/>
            <a:r>
              <a:rPr lang="en-US" dirty="0" smtClean="0"/>
              <a:t>Title</a:t>
            </a:r>
          </a:p>
          <a:p>
            <a:pPr lvl="1"/>
            <a:r>
              <a:rPr lang="en-US" dirty="0" smtClean="0"/>
              <a:t>Permanent location</a:t>
            </a:r>
          </a:p>
          <a:p>
            <a:pPr lvl="1"/>
            <a:r>
              <a:rPr lang="en-US" dirty="0" smtClean="0"/>
              <a:t>Citable!</a:t>
            </a:r>
          </a:p>
          <a:p>
            <a:r>
              <a:rPr lang="en-US" dirty="0" smtClean="0"/>
              <a:t>Better data repositories</a:t>
            </a:r>
          </a:p>
          <a:p>
            <a:pPr lvl="1"/>
            <a:r>
              <a:rPr lang="en-US" dirty="0" smtClean="0"/>
              <a:t>Move away from ZIP files attached to web pages</a:t>
            </a:r>
          </a:p>
          <a:p>
            <a:r>
              <a:rPr lang="en-US" dirty="0" smtClean="0"/>
              <a:t>Greater clarity about locations</a:t>
            </a:r>
            <a:endParaRPr lang="en-US" dirty="0"/>
          </a:p>
        </p:txBody>
      </p:sp>
    </p:spTree>
    <p:extLst>
      <p:ext uri="{BB962C8B-B14F-4D97-AF65-F5344CB8AC3E}">
        <p14:creationId xmlns:p14="http://schemas.microsoft.com/office/powerpoint/2010/main" val="29176483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410405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545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a:t>
            </a:r>
            <a:r>
              <a:rPr lang="en-US" dirty="0" smtClean="0">
                <a:solidFill>
                  <a:schemeClr val="bg2">
                    <a:lumMod val="75000"/>
                  </a:schemeClr>
                </a:solidFill>
              </a:rPr>
              <a:t>doi.org/10.17226/25303</a:t>
            </a:r>
            <a:endParaRPr lang="en-US" dirty="0">
              <a:solidFill>
                <a:schemeClr val="bg2">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22402262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 access data</a:t>
            </a:r>
            <a:endParaRPr lang="en-US" dirty="0"/>
          </a:p>
        </p:txBody>
      </p:sp>
      <p:sp>
        <p:nvSpPr>
          <p:cNvPr id="3" name="Content Placeholder 2"/>
          <p:cNvSpPr>
            <a:spLocks noGrp="1"/>
          </p:cNvSpPr>
          <p:nvPr>
            <p:ph idx="1"/>
          </p:nvPr>
        </p:nvSpPr>
        <p:spPr/>
        <p:txBody>
          <a:bodyPr>
            <a:normAutofit/>
          </a:bodyPr>
          <a:lstStyle/>
          <a:p>
            <a:r>
              <a:rPr lang="en-US" sz="4000" dirty="0" smtClean="0"/>
              <a:t>40% of Econ articles use restricted access data</a:t>
            </a:r>
          </a:p>
          <a:p>
            <a:pPr lvl="1"/>
            <a:r>
              <a:rPr lang="en-US" sz="3600" i="1" dirty="0" smtClean="0"/>
              <a:t>Costly or time-intensive to acquire access</a:t>
            </a:r>
          </a:p>
          <a:p>
            <a:pPr lvl="1"/>
            <a:r>
              <a:rPr lang="en-US" sz="3600" i="1" dirty="0" smtClean="0"/>
              <a:t>Access may require physical access in California, Australia, Norway, …</a:t>
            </a:r>
          </a:p>
          <a:p>
            <a:r>
              <a:rPr lang="en-US" sz="4000" dirty="0" smtClean="0"/>
              <a:t>When collecting own data, informed consent and IRB approval must be obtained to share data</a:t>
            </a:r>
          </a:p>
          <a:p>
            <a:pPr lvl="1"/>
            <a:r>
              <a:rPr lang="en-US" sz="3600" i="1" dirty="0" smtClean="0"/>
              <a:t>If not done at the start, may not be possible later!</a:t>
            </a:r>
          </a:p>
          <a:p>
            <a:endParaRPr lang="en-US" sz="4000" i="1" dirty="0"/>
          </a:p>
        </p:txBody>
      </p:sp>
    </p:spTree>
    <p:extLst>
      <p:ext uri="{BB962C8B-B14F-4D97-AF65-F5344CB8AC3E}">
        <p14:creationId xmlns:p14="http://schemas.microsoft.com/office/powerpoint/2010/main" val="19143822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Impossible?</a:t>
            </a:r>
            <a:endParaRPr lang="en-US" dirty="0">
              <a:solidFill>
                <a:schemeClr val="bg1"/>
              </a:solidFill>
            </a:endParaRPr>
          </a:p>
        </p:txBody>
      </p:sp>
    </p:spTree>
    <p:extLst>
      <p:ext uri="{BB962C8B-B14F-4D97-AF65-F5344CB8AC3E}">
        <p14:creationId xmlns:p14="http://schemas.microsoft.com/office/powerpoint/2010/main" val="783723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Open source software has practices that ensure reproducibility, but also describe it</a:t>
            </a:r>
          </a:p>
          <a:p>
            <a:r>
              <a:rPr lang="en-US" dirty="0" smtClean="0"/>
              <a:t>Many papers do an admirable job, and teach the replicator how to proceed</a:t>
            </a:r>
          </a:p>
          <a:p>
            <a:r>
              <a:rPr lang="en-US" dirty="0" smtClean="0"/>
              <a:t>Tools:</a:t>
            </a:r>
          </a:p>
          <a:p>
            <a:pPr lvl="1"/>
            <a:r>
              <a:rPr lang="en-US" dirty="0" smtClean="0"/>
              <a:t>Make files and modern replacement</a:t>
            </a:r>
          </a:p>
          <a:p>
            <a:pPr lvl="1"/>
            <a:r>
              <a:rPr lang="en-US" dirty="0" smtClean="0"/>
              <a:t>Docker</a:t>
            </a:r>
          </a:p>
          <a:p>
            <a:pPr lvl="1"/>
            <a:r>
              <a:rPr lang="en-US" dirty="0" err="1" smtClean="0"/>
              <a:t>Rmd</a:t>
            </a:r>
            <a:r>
              <a:rPr lang="en-US" dirty="0" smtClean="0"/>
              <a:t> files</a:t>
            </a:r>
          </a:p>
          <a:p>
            <a:pPr lvl="1"/>
            <a:r>
              <a:rPr lang="en-US" dirty="0" smtClean="0"/>
              <a:t>Maybe </a:t>
            </a:r>
            <a:r>
              <a:rPr lang="en-US" dirty="0" err="1" smtClean="0"/>
              <a:t>Jupyter</a:t>
            </a:r>
            <a:r>
              <a:rPr lang="en-US" dirty="0" smtClean="0"/>
              <a:t> notebooks (they have some issues)</a:t>
            </a:r>
            <a:endParaRPr lang="en-US" dirty="0"/>
          </a:p>
        </p:txBody>
      </p:sp>
    </p:spTree>
    <p:extLst>
      <p:ext uri="{BB962C8B-B14F-4D97-AF65-F5344CB8AC3E}">
        <p14:creationId xmlns:p14="http://schemas.microsoft.com/office/powerpoint/2010/main" val="25196683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 </a:t>
            </a:r>
            <a:r>
              <a:rPr lang="en-US" sz="3600" dirty="0" smtClean="0"/>
              <a:t>(restricted-access data)</a:t>
            </a:r>
            <a:endParaRPr lang="en-US" dirty="0"/>
          </a:p>
        </p:txBody>
      </p:sp>
      <p:sp>
        <p:nvSpPr>
          <p:cNvPr id="3" name="Content Placeholder 2"/>
          <p:cNvSpPr>
            <a:spLocks noGrp="1"/>
          </p:cNvSpPr>
          <p:nvPr>
            <p:ph idx="1"/>
          </p:nvPr>
        </p:nvSpPr>
        <p:spPr/>
        <p:txBody>
          <a:bodyPr/>
          <a:lstStyle/>
          <a:p>
            <a:r>
              <a:rPr lang="en-US" dirty="0" smtClean="0"/>
              <a:t>IAB FDZ enforces reproducibility through its access procedures</a:t>
            </a:r>
          </a:p>
          <a:p>
            <a:pPr lvl="1"/>
            <a:r>
              <a:rPr lang="en-US" dirty="0" smtClean="0"/>
              <a:t>So does the CDER/Statistics Canada</a:t>
            </a:r>
          </a:p>
          <a:p>
            <a:r>
              <a:rPr lang="en-US" dirty="0" smtClean="0"/>
              <a:t>Some European agencies have excellent data documentation</a:t>
            </a:r>
          </a:p>
          <a:p>
            <a:pPr lvl="1"/>
            <a:r>
              <a:rPr lang="en-US" dirty="0" smtClean="0"/>
              <a:t>So does (sometimes) Statistics Canada</a:t>
            </a:r>
          </a:p>
          <a:p>
            <a:r>
              <a:rPr lang="en-US" dirty="0" smtClean="0"/>
              <a:t>Access procedures are often quite formal but impartial</a:t>
            </a:r>
          </a:p>
          <a:p>
            <a:pPr lvl="1"/>
            <a:r>
              <a:rPr lang="en-US" dirty="0" smtClean="0"/>
              <a:t>US, Canada, France, Germany, etc.</a:t>
            </a:r>
            <a:endParaRPr lang="en-US" dirty="0"/>
          </a:p>
        </p:txBody>
      </p:sp>
    </p:spTree>
    <p:extLst>
      <p:ext uri="{BB962C8B-B14F-4D97-AF65-F5344CB8AC3E}">
        <p14:creationId xmlns:p14="http://schemas.microsoft.com/office/powerpoint/2010/main" val="24591598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Lots of bad examples too….</a:t>
            </a:r>
            <a:endParaRPr lang="en-US" dirty="0"/>
          </a:p>
        </p:txBody>
      </p:sp>
    </p:spTree>
    <p:extLst>
      <p:ext uri="{BB962C8B-B14F-4D97-AF65-F5344CB8AC3E}">
        <p14:creationId xmlns:p14="http://schemas.microsoft.com/office/powerpoint/2010/main" val="36993578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Confidential data</a:t>
            </a:r>
            <a:endParaRPr lang="en-US" dirty="0"/>
          </a:p>
        </p:txBody>
      </p:sp>
      <p:sp>
        <p:nvSpPr>
          <p:cNvPr id="3" name="Content Placeholder 2"/>
          <p:cNvSpPr>
            <a:spLocks noGrp="1"/>
          </p:cNvSpPr>
          <p:nvPr>
            <p:ph idx="1"/>
          </p:nvPr>
        </p:nvSpPr>
        <p:spPr/>
        <p:txBody>
          <a:bodyPr/>
          <a:lstStyle/>
          <a:p>
            <a:r>
              <a:rPr lang="en-US" dirty="0" smtClean="0"/>
              <a:t>Work with Research Data Centers to facilitate transparency and reproducibility</a:t>
            </a:r>
          </a:p>
          <a:p>
            <a:pPr lvl="1"/>
            <a:r>
              <a:rPr lang="en-US" dirty="0" smtClean="0"/>
              <a:t>Training (secure programming guidelines)</a:t>
            </a:r>
          </a:p>
          <a:p>
            <a:pPr lvl="1"/>
            <a:r>
              <a:rPr lang="en-US" dirty="0" smtClean="0"/>
              <a:t>Standardize archives within RDCs + transparency</a:t>
            </a:r>
          </a:p>
          <a:p>
            <a:pPr lvl="1"/>
            <a:r>
              <a:rPr lang="en-US" dirty="0" smtClean="0"/>
              <a:t>Develop guidelines and internal processes for preservation, reproducibility</a:t>
            </a:r>
          </a:p>
          <a:p>
            <a:r>
              <a:rPr lang="en-US" dirty="0" smtClean="0"/>
              <a:t>Work with researchers to interact with data providers</a:t>
            </a:r>
          </a:p>
          <a:p>
            <a:r>
              <a:rPr lang="en-US" dirty="0" smtClean="0"/>
              <a:t>Work with private sector data providers to clarify procedures, improve openness</a:t>
            </a:r>
          </a:p>
        </p:txBody>
      </p:sp>
    </p:spTree>
    <p:extLst>
      <p:ext uri="{BB962C8B-B14F-4D97-AF65-F5344CB8AC3E}">
        <p14:creationId xmlns:p14="http://schemas.microsoft.com/office/powerpoint/2010/main" val="60479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9267812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support for researchers</a:t>
            </a:r>
            <a:endParaRPr lang="en-US" dirty="0"/>
          </a:p>
        </p:txBody>
      </p:sp>
      <p:sp>
        <p:nvSpPr>
          <p:cNvPr id="3" name="Content Placeholder 2"/>
          <p:cNvSpPr>
            <a:spLocks noGrp="1"/>
          </p:cNvSpPr>
          <p:nvPr>
            <p:ph idx="1"/>
          </p:nvPr>
        </p:nvSpPr>
        <p:spPr/>
        <p:txBody>
          <a:bodyPr/>
          <a:lstStyle/>
          <a:p>
            <a:r>
              <a:rPr lang="en-US" dirty="0" smtClean="0"/>
              <a:t>Training in methods (with various centers, institutions, etc.)</a:t>
            </a:r>
          </a:p>
          <a:p>
            <a:pPr lvl="1"/>
            <a:r>
              <a:rPr lang="en-US" dirty="0" smtClean="0"/>
              <a:t>For current researchers</a:t>
            </a:r>
          </a:p>
          <a:p>
            <a:pPr lvl="1"/>
            <a:r>
              <a:rPr lang="en-US" dirty="0" smtClean="0"/>
              <a:t>For integration into curriculums</a:t>
            </a:r>
          </a:p>
          <a:p>
            <a:r>
              <a:rPr lang="en-US" dirty="0" smtClean="0"/>
              <a:t>Tools to streamline the process </a:t>
            </a:r>
          </a:p>
          <a:p>
            <a:pPr lvl="1"/>
            <a:r>
              <a:rPr lang="en-US" dirty="0" smtClean="0"/>
              <a:t>A few technical things (not described here)</a:t>
            </a:r>
          </a:p>
          <a:p>
            <a:pPr lvl="1"/>
            <a:r>
              <a:rPr lang="en-US" dirty="0" smtClean="0"/>
              <a:t>Coordinate among journals (no duplicate effort)</a:t>
            </a:r>
          </a:p>
          <a:p>
            <a:r>
              <a:rPr lang="en-US" dirty="0" smtClean="0"/>
              <a:t>Awareness</a:t>
            </a:r>
          </a:p>
          <a:p>
            <a:pPr lvl="1"/>
            <a:r>
              <a:rPr lang="en-US" dirty="0" smtClean="0"/>
              <a:t>Consider badges/ certification</a:t>
            </a:r>
          </a:p>
          <a:p>
            <a:pPr lvl="1"/>
            <a:r>
              <a:rPr lang="en-US" dirty="0" smtClean="0"/>
              <a:t>Address issues with confidential data</a:t>
            </a:r>
            <a:endParaRPr lang="en-US" dirty="0"/>
          </a:p>
        </p:txBody>
      </p:sp>
    </p:spTree>
    <p:extLst>
      <p:ext uri="{BB962C8B-B14F-4D97-AF65-F5344CB8AC3E}">
        <p14:creationId xmlns:p14="http://schemas.microsoft.com/office/powerpoint/2010/main" val="26216664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9024</TotalTime>
  <Words>3674</Words>
  <Application>Microsoft Office PowerPoint</Application>
  <PresentationFormat>Widescreen</PresentationFormat>
  <Paragraphs>663</Paragraphs>
  <Slides>123</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123</vt:i4>
      </vt:variant>
    </vt:vector>
  </HeadingPairs>
  <TitlesOfParts>
    <vt:vector size="130" baseType="lpstr">
      <vt:lpstr>Arial</vt:lpstr>
      <vt:lpstr>Century</vt:lpstr>
      <vt:lpstr>Roboto</vt:lpstr>
      <vt:lpstr>Montserrat</vt:lpstr>
      <vt:lpstr>Calibri Light</vt:lpstr>
      <vt:lpstr>Calibri</vt:lpstr>
      <vt:lpstr>Office Theme</vt:lpstr>
      <vt:lpstr>  https://lars.vilhuber.com/s (and choose UW Madison 2019)    .</vt:lpstr>
      <vt:lpstr>Replication and Reproducibility in Social Sciences and Statistics: Context, Concerns, and Concrete Measures</vt:lpstr>
      <vt:lpstr>This reproducibility crisis thing….</vt:lpstr>
      <vt:lpstr>The “crisis” in the 60s and 70s Sterling, 1959; Cohen, 1962; Lykken, 1968; Tukey, 1969; Greenwald, 1975; Meehl, 1978; Rosenthal, 1979</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Economics makes wide use of public-use data</vt:lpstr>
      <vt:lpstr>This should be easy!</vt:lpstr>
      <vt:lpstr>Problems Making RELIABLE archives</vt:lpstr>
      <vt:lpstr>Making USEFUL archives </vt:lpstr>
      <vt:lpstr>Risk</vt:lpstr>
      <vt:lpstr>Still true today…</vt:lpstr>
      <vt:lpstr>Let’s try and do better…</vt:lpstr>
      <vt:lpstr>An example</vt:lpstr>
      <vt:lpstr>An example: not cited…</vt:lpstr>
      <vt:lpstr>Data not attached to article</vt:lpstr>
      <vt:lpstr>We went back, archived it</vt:lpstr>
      <vt:lpstr>We went back, archived it, linked it back</vt:lpstr>
      <vt:lpstr>But journal and data infrastructure are incomplete</vt:lpstr>
      <vt:lpstr>Still true today…</vt:lpstr>
      <vt:lpstr>PowerPoint Presentation</vt:lpstr>
      <vt:lpstr>PowerPoint Presentation</vt:lpstr>
      <vt:lpstr>PowerPoint Presentation</vt:lpstr>
      <vt:lpstr>Results?</vt:lpstr>
      <vt:lpstr>Some key statistics</vt:lpstr>
      <vt:lpstr>In a nutshell</vt:lpstr>
      <vt:lpstr>PowerPoint Presentation</vt:lpstr>
      <vt:lpstr>PowerPoint Presentation</vt:lpstr>
      <vt:lpstr>Current Data Availability Policies are Broken</vt:lpstr>
      <vt:lpstr>PowerPoint Presentation</vt:lpstr>
      <vt:lpstr>Illustration</vt:lpstr>
      <vt:lpstr>PowerPoint Presentation</vt:lpstr>
      <vt:lpstr>Current Data Availability Policies are Broken</vt:lpstr>
      <vt:lpstr>What to do about it?</vt:lpstr>
      <vt:lpstr>PowerPoint Presentation</vt:lpstr>
      <vt:lpstr>Why do journals like “supplemental ZIP files” and affiliated repositories? </vt:lpstr>
      <vt:lpstr>What are the characteristics of prominent data archives? </vt:lpstr>
      <vt:lpstr>Evolving Journal and Data Infrastructure</vt:lpstr>
      <vt:lpstr>In a nutshell</vt:lpstr>
      <vt:lpstr>Evolving Journal and Data Infrastructure</vt:lpstr>
      <vt:lpstr>Evolving Journal and Data Infrastructure</vt:lpstr>
      <vt:lpstr>But: Encourage Best Practices</vt:lpstr>
      <vt:lpstr>Evolving Journal and Data Infrastructure</vt:lpstr>
      <vt:lpstr>Verifying Data and Code Deposits</vt:lpstr>
      <vt:lpstr>Verifying Data and Code Deposits</vt:lpstr>
      <vt:lpstr>Evolving Journal and Data Infrastructure</vt:lpstr>
      <vt:lpstr>Data (and Code) Availability Statements</vt:lpstr>
      <vt:lpstr>“Unscripted Segway”</vt:lpstr>
      <vt:lpstr>PowerPoint Presentation</vt:lpstr>
      <vt:lpstr>Current efforts at the AEA</vt:lpstr>
      <vt:lpstr>Current efforts at the AEA</vt:lpstr>
      <vt:lpstr>Current efforts at the AEA</vt:lpstr>
      <vt:lpstr>AEA “Data Availability Policy” (2018)</vt:lpstr>
      <vt:lpstr>AEA “Data Availability Policy” (2018)</vt:lpstr>
      <vt:lpstr>AEA “Data Availability Policy” (2019)</vt:lpstr>
      <vt:lpstr>AEA “Data Availability Policy” (2018)</vt:lpstr>
      <vt:lpstr>Action: Encourage Best Practices</vt:lpstr>
      <vt:lpstr>Action: Pre-Publication Verification</vt:lpstr>
      <vt:lpstr>Action: Verifying Data and Code Deposits</vt:lpstr>
      <vt:lpstr>Action: Data citations and metadata</vt:lpstr>
      <vt:lpstr>FAIR principles rely on metadata</vt:lpstr>
      <vt:lpstr>PowerPoint Presentation</vt:lpstr>
      <vt:lpstr>Action: Reproducibility Check</vt:lpstr>
      <vt:lpstr>Goal: Improve reproducibility</vt:lpstr>
      <vt:lpstr>Moving away from “supplemental data”</vt:lpstr>
      <vt:lpstr>Full-featured repository</vt:lpstr>
      <vt:lpstr>PowerPoint Presentation</vt:lpstr>
      <vt:lpstr>Reproducibility is harder than it should be</vt:lpstr>
      <vt:lpstr>Restricted access data</vt:lpstr>
      <vt:lpstr>PowerPoint Presentation</vt:lpstr>
      <vt:lpstr>Lots of good examples</vt:lpstr>
      <vt:lpstr>Lots of good examples (restricted-access data)</vt:lpstr>
      <vt:lpstr>Lots of bad examples too….</vt:lpstr>
      <vt:lpstr>Goal: Confidential data</vt:lpstr>
      <vt:lpstr>Future efforts</vt:lpstr>
      <vt:lpstr>Better support for researchers</vt:lpstr>
      <vt:lpstr>Richer metadata, more transparency</vt:lpstr>
      <vt:lpstr>PowerPoint Presentation</vt:lpstr>
      <vt:lpstr>Goal: Transportability</vt:lpstr>
      <vt:lpstr>Social science “guild”</vt:lpstr>
      <vt:lpstr>PowerPoint Presentation</vt:lpstr>
      <vt:lpstr>You…</vt:lpstr>
      <vt:lpstr>Me…</vt:lpstr>
      <vt:lpstr>Change ingrained habits…</vt:lpstr>
      <vt:lpstr>PowerPoint Presentation</vt:lpstr>
      <vt:lpstr>New skills to learn…</vt:lpstr>
      <vt:lpstr>PowerPoint Presentation</vt:lpstr>
      <vt:lpstr>New methods to use …</vt:lpstr>
      <vt:lpstr>PowerPoint Presentation</vt:lpstr>
      <vt:lpstr>We!</vt:lpstr>
      <vt:lpstr>Push for better support…</vt:lpstr>
      <vt:lpstr>Researchers: New skills to learn/teach</vt:lpstr>
      <vt:lpstr>PowerPoint Presentation</vt:lpstr>
      <vt:lpstr>Some random notes</vt:lpstr>
      <vt:lpstr>PowerPoint Presentation</vt:lpstr>
      <vt:lpstr>Goals</vt:lpstr>
      <vt:lpstr>Challenges for Surrounding Data</vt:lpstr>
      <vt:lpstr>PowerPoint Presentation</vt:lpstr>
      <vt:lpstr>PowerPoint Presentation</vt:lpstr>
      <vt:lpstr>Other challenges remain: Publication bias</vt:lpstr>
      <vt:lpstr>Correcting for publication bias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325</cp:revision>
  <dcterms:created xsi:type="dcterms:W3CDTF">2016-11-26T21:09:30Z</dcterms:created>
  <dcterms:modified xsi:type="dcterms:W3CDTF">2019-09-04T14:53:04Z</dcterms:modified>
</cp:coreProperties>
</file>